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5" r:id="rId3"/>
    <p:sldId id="266" r:id="rId4"/>
    <p:sldId id="267" r:id="rId5"/>
    <p:sldId id="257" r:id="rId6"/>
    <p:sldId id="258" r:id="rId7"/>
    <p:sldId id="259" r:id="rId8"/>
    <p:sldId id="268" r:id="rId9"/>
    <p:sldId id="269" r:id="rId10"/>
    <p:sldId id="261" r:id="rId11"/>
    <p:sldId id="262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37"/>
    <p:restoredTop sz="95603"/>
  </p:normalViewPr>
  <p:slideViewPr>
    <p:cSldViewPr snapToGrid="0">
      <p:cViewPr varScale="1">
        <p:scale>
          <a:sx n="91" d="100"/>
          <a:sy n="91" d="100"/>
        </p:scale>
        <p:origin x="200" y="392"/>
      </p:cViewPr>
      <p:guideLst/>
    </p:cSldViewPr>
  </p:slideViewPr>
  <p:outlineViewPr>
    <p:cViewPr>
      <p:scale>
        <a:sx n="33" d="100"/>
        <a:sy n="33" d="100"/>
      </p:scale>
      <p:origin x="0" y="-332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0DE22-8EB4-A842-81DB-4420B7344D07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63139F-56CF-E940-954B-77D17CA4B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09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3139F-56CF-E940-954B-77D17CA4B5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38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we account for the fact that there are more questions on Unhealthy compared to Healthy?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3139F-56CF-E940-954B-77D17CA4B5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14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3139F-56CF-E940-954B-77D17CA4B5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0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Secondary analyses of using subscales of escapism [pos &amp; neg]; interaction with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pos+neg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but with just AIMS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3139F-56CF-E940-954B-77D17CA4B5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70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Remains significant with age as covariate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3139F-56CF-E940-954B-77D17CA4B5B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545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838A2-ED1B-64F8-86BD-4EA1F67666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A8F4AD-75F3-D006-E668-D42BAC8565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8913A-C3E2-3C60-1609-B3B01DE5E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440C0-A909-87CD-52F8-7A1321CAD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0B99D-AA41-1CB4-580A-4DBC5460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1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CF735-8307-2AFB-CBF0-264FCC01E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B435B3-4637-A410-9FD4-3B1A7333CE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8EE3D-CD46-F799-E146-4F4CBAF77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B7FF2-B7DB-7AB3-8788-9DA3600A7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DB814-B23C-46BC-AE5F-01C6A1F65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967F88-3032-1B00-E3B0-41E69BB5CA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F4337F-6D74-7C60-747F-0EE020433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62D37-9097-C9CB-A8CA-3027BDD31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EA831-2938-A837-9D56-C5255F996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76B07-021C-BF48-B4F8-E5E27D67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19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4BB3F-2348-D2B8-9089-79313856D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FDD4E-7E77-CA92-E2D6-EC3DFF7CD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82B2B-D07A-1BF3-8C8D-953487A05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494D5-CE19-2DE9-85FF-CC3CFAA2F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0FBCE-E07E-1DF5-068C-59617FCC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09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F7B1B-8B60-1213-C7D1-2A94FE7AE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DDD00F-CCE4-4801-0BB6-2D798DD6F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7F69A-F764-F571-CDFB-63ACBEFAD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69676-0F8A-3834-C568-250A9BD1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AB539-B7FD-AA98-8B7C-8554B468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35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B3D28-8BD5-429B-CC14-C27C4643C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013CD-21F2-0961-C829-2734EC3EE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C625F-5049-E733-911C-A0E56B998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2755E-6097-733F-EB9A-4E3A545CF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550633-C027-8DF2-0AB4-64D4EAE72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2960E-37B2-C684-38AB-59629BF1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72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E550-DF15-1691-E1CD-01DB8B7C5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EE5C-F13C-6844-AE00-C238A3E6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C90A6-C042-CA29-7F2F-F531F517C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529982-3034-299A-261E-67DCF22A4A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30F244-E2B0-E03E-C568-AA0A30BD39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5BA70-3BA8-01B1-0DA9-AC6FF20B1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884B2D-327D-8D7F-824F-6745D18AC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E1BAA1-6753-9398-A9DD-09CD4F3E5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59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62A90-54F4-C7D7-28A6-7C30DA0AF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F23F78-9CFD-E488-47A8-093202A2A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56BA8B-0ADA-CDA2-9F32-F0AEBF1B8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E0CBC-646A-CB47-3A54-0D50A227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91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71D8EB-062C-2538-81E2-67FF52A33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B38DCA-90B5-CD8B-06CA-3A1C57872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38225-CDF7-CC81-0DE5-2FFEE7DE2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59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C764B-B0E4-C759-53E0-396834E1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F13AD-7247-C66B-CC52-200070167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860B89-2B10-7694-10FA-32A14A8285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C8405E-C6DC-9D40-229D-4388617D7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5929A-C8F7-D015-B614-9065A4571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821C2-F6F7-B25D-C80D-76C1031E8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71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9878D-7DCB-5EE8-1E35-98CEDBA46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FC8217-F74F-23AF-EC5A-B100A6F6A2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591A9A-772D-1DB2-44B8-F1644EB143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8B8BF-CF82-3B2C-2CD6-2EE58E2C4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A75605-4304-E405-0876-CC87698F2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C2253-6CCE-5DF8-6924-A60524563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3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441E0D-6FEB-4289-4EF8-353801546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1248C-6DD6-4E55-33DE-1FED04D09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8CE68-2A4D-831A-0441-D664EB716C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D3AA0-5CD8-A64D-B5E6-377EEDA896B2}" type="datetimeFigureOut">
              <a:rPr lang="en-US" smtClean="0"/>
              <a:t>11/14/23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832E6-B5D8-7DBC-EAD2-7291624E1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94D65-8D50-F2D2-19ED-BF24C84CE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04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AD7E0-3745-C268-1621-DFA746E11A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AIMS Paper Figures</a:t>
            </a:r>
          </a:p>
        </p:txBody>
      </p:sp>
    </p:spTree>
    <p:extLst>
      <p:ext uri="{BB962C8B-B14F-4D97-AF65-F5344CB8AC3E}">
        <p14:creationId xmlns:p14="http://schemas.microsoft.com/office/powerpoint/2010/main" val="2521601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B7E66-9999-1D14-D0E7-3A0F39500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40677"/>
            <a:ext cx="11049000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Absorption into music best explains music usage for escapism scores above and beyond other music reward sensitivity measures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76CF1D-1B20-829C-75A0-0E4AE579B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1786" y="1104984"/>
            <a:ext cx="4041420" cy="2828994"/>
          </a:xfrm>
          <a:prstGeom prst="rect">
            <a:avLst/>
          </a:prstGeom>
        </p:spPr>
      </p:pic>
      <p:pic>
        <p:nvPicPr>
          <p:cNvPr id="5" name="Picture 4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831AA0BD-0DA5-9BD7-F289-2EEA41982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763" y="3765141"/>
            <a:ext cx="4041420" cy="2828994"/>
          </a:xfrm>
          <a:prstGeom prst="rect">
            <a:avLst/>
          </a:prstGeom>
        </p:spPr>
      </p:pic>
      <p:pic>
        <p:nvPicPr>
          <p:cNvPr id="7" name="Picture 6" descr="A graph with a number of text&#10;&#10;Description automatically generated with medium confidence">
            <a:extLst>
              <a:ext uri="{FF2B5EF4-FFF2-40B4-BE49-F238E27FC236}">
                <a16:creationId xmlns:a16="http://schemas.microsoft.com/office/drawing/2014/main" id="{93E9E731-92D9-1A9B-AB87-8A7E0AF2C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817" y="3765141"/>
            <a:ext cx="4041421" cy="282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141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5C297-C22E-60CC-8F6A-9C0AB8157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506" y="140042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Absorption mediates the relationship between CHAOS and resilience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08EBE1-D671-B28C-6D61-6737521F1E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5" b="58712"/>
          <a:stretch/>
        </p:blipFill>
        <p:spPr>
          <a:xfrm>
            <a:off x="3831362" y="860695"/>
            <a:ext cx="4014652" cy="3345544"/>
          </a:xfrm>
          <a:prstGeom prst="rect">
            <a:avLst/>
          </a:prstGeom>
        </p:spPr>
      </p:pic>
      <p:pic>
        <p:nvPicPr>
          <p:cNvPr id="7" name="Picture 6" descr="A diagram of a music model&#10;&#10;Description automatically generated">
            <a:extLst>
              <a:ext uri="{FF2B5EF4-FFF2-40B4-BE49-F238E27FC236}">
                <a16:creationId xmlns:a16="http://schemas.microsoft.com/office/drawing/2014/main" id="{4774EDA1-759B-8215-CF71-B3AEFBD153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0800" y="3784209"/>
            <a:ext cx="4172090" cy="3029148"/>
          </a:xfrm>
          <a:prstGeom prst="rect">
            <a:avLst/>
          </a:prstGeom>
        </p:spPr>
      </p:pic>
      <p:pic>
        <p:nvPicPr>
          <p:cNvPr id="9" name="Picture 8" descr="A diagram of a music model&#10;&#10;Description automatically generated">
            <a:extLst>
              <a:ext uri="{FF2B5EF4-FFF2-40B4-BE49-F238E27FC236}">
                <a16:creationId xmlns:a16="http://schemas.microsoft.com/office/drawing/2014/main" id="{2B64B0C7-B61B-BDEA-D269-9EECA99829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629" y="3784209"/>
            <a:ext cx="4019573" cy="307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607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83ACB-D28F-1F26-2083-72AB426F0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 mediation between CHAOS, AIMS, &amp; STAI</a:t>
            </a:r>
          </a:p>
        </p:txBody>
      </p:sp>
      <p:pic>
        <p:nvPicPr>
          <p:cNvPr id="4" name="Picture 3" descr="A diagram of a music model&#10;&#10;Description automatically generated">
            <a:extLst>
              <a:ext uri="{FF2B5EF4-FFF2-40B4-BE49-F238E27FC236}">
                <a16:creationId xmlns:a16="http://schemas.microsoft.com/office/drawing/2014/main" id="{21EDE2D5-0CBA-45C0-C343-C86A08B41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347" y="2036616"/>
            <a:ext cx="5750800" cy="451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280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54B05-007E-DBB2-DFA3-57CF9C27B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1600"/>
            <a:ext cx="10515600" cy="1325563"/>
          </a:xfrm>
        </p:spPr>
        <p:txBody>
          <a:bodyPr/>
          <a:lstStyle/>
          <a:p>
            <a:r>
              <a:rPr lang="en-US" dirty="0"/>
              <a:t>Results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7D2FA-8EFC-A499-672E-2EE156886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8062"/>
            <a:ext cx="10515600" cy="4791075"/>
          </a:xfrm>
        </p:spPr>
        <p:txBody>
          <a:bodyPr>
            <a:noAutofit/>
          </a:bodyPr>
          <a:lstStyle/>
          <a:p>
            <a:pPr fontAlgn="base">
              <a:spcBef>
                <a:spcPts val="0"/>
              </a:spcBef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More ELA → lower resilience + higher trait anxiety </a:t>
            </a:r>
          </a:p>
          <a:p>
            <a:pPr fontAlgn="base">
              <a:spcBef>
                <a:spcPts val="0"/>
              </a:spcBef>
              <a:buFont typeface="+mj-lt"/>
              <a:buAutoNum type="arabicPeriod"/>
            </a:pPr>
            <a:r>
              <a:rPr lang="en-US" sz="2200" b="0" i="0" u="none" strike="noStrike" dirty="0" err="1">
                <a:solidFill>
                  <a:srgbClr val="000000"/>
                </a:solidFill>
                <a:effectLst/>
              </a:rPr>
              <a:t>eBMRQ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 + ELA: four block figure (AIMS + threat/CHAOS for both studies)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HUMS ~ absorption 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Escapism ~ BMRQ + AIMS subscales.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Absorption → resilience </a:t>
            </a:r>
            <a:endParaRPr lang="en-US" sz="2200" dirty="0">
              <a:solidFill>
                <a:srgbClr val="000000"/>
              </a:solidFill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Mediation model (CHAOS - AIMS - resilience)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N.s. for just childhood CHAOS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Significant for adolescence CHAOS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CHAOS mediation remained sig w/ age as a covariate (cite music reward decreasing of age/retrospective reporting could be confound)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>
              <a:solidFill>
                <a:srgbClr val="000000"/>
              </a:solidFill>
            </a:endParaRP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000000"/>
                </a:solidFill>
              </a:rPr>
              <a:t>- temporally-specific measures?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000000"/>
                </a:solidFill>
              </a:rPr>
              <a:t>-consider </a:t>
            </a:r>
            <a:r>
              <a:rPr lang="en-US" sz="2200" dirty="0" err="1">
                <a:solidFill>
                  <a:srgbClr val="000000"/>
                </a:solidFill>
              </a:rPr>
              <a:t>goldMSI</a:t>
            </a:r>
            <a:r>
              <a:rPr lang="en-US" sz="2200" dirty="0">
                <a:solidFill>
                  <a:srgbClr val="000000"/>
                </a:solidFill>
              </a:rPr>
              <a:t> measures for specificity of AIMS effects (correlations w/ AIMS – explore w/ ELA/STAI/resilience)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000000"/>
                </a:solidFill>
              </a:rPr>
              <a:t>-was age related to any outcomes of interest outside of mediation model? (correlations w/ AIMS, </a:t>
            </a:r>
            <a:r>
              <a:rPr lang="en-US" sz="2200" dirty="0" err="1">
                <a:solidFill>
                  <a:srgbClr val="000000"/>
                </a:solidFill>
              </a:rPr>
              <a:t>eBMRQ</a:t>
            </a:r>
            <a:r>
              <a:rPr lang="en-US" sz="2200" dirty="0">
                <a:solidFill>
                  <a:srgbClr val="000000"/>
                </a:solidFill>
              </a:rPr>
              <a:t>[abs], STAI, resilience, escapism, HUMS)</a:t>
            </a:r>
          </a:p>
        </p:txBody>
      </p:sp>
    </p:spTree>
    <p:extLst>
      <p:ext uri="{BB962C8B-B14F-4D97-AF65-F5344CB8AC3E}">
        <p14:creationId xmlns:p14="http://schemas.microsoft.com/office/powerpoint/2010/main" val="3071423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28911-70F8-9B00-7555-BB144162B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 &amp; Mental Health Outcomes Table</a:t>
            </a:r>
          </a:p>
        </p:txBody>
      </p:sp>
      <p:pic>
        <p:nvPicPr>
          <p:cNvPr id="5" name="Picture 4" descr="A table of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5D4C5A96-72E1-9B1D-7F2B-A95B701D3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243" y="1419678"/>
            <a:ext cx="7772400" cy="463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168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80234DF-18DC-1AC0-5C6F-95EF6924A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994" y="-333435"/>
            <a:ext cx="10515600" cy="1325563"/>
          </a:xfrm>
        </p:spPr>
        <p:txBody>
          <a:bodyPr/>
          <a:lstStyle/>
          <a:p>
            <a:r>
              <a:rPr lang="en-US" dirty="0"/>
              <a:t>ELA &amp; Absorption Correlations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D9DE74-0682-8351-016D-F4C9D69173BE}"/>
              </a:ext>
            </a:extLst>
          </p:cNvPr>
          <p:cNvGrpSpPr/>
          <p:nvPr/>
        </p:nvGrpSpPr>
        <p:grpSpPr>
          <a:xfrm>
            <a:off x="517994" y="1216959"/>
            <a:ext cx="6558147" cy="2709582"/>
            <a:chOff x="838200" y="2420471"/>
            <a:chExt cx="6558147" cy="2709582"/>
          </a:xfrm>
        </p:grpSpPr>
        <p:pic>
          <p:nvPicPr>
            <p:cNvPr id="7" name="Picture 6" descr="A graph with a line and a blue line&#10;&#10;Description automatically generated">
              <a:extLst>
                <a:ext uri="{FF2B5EF4-FFF2-40B4-BE49-F238E27FC236}">
                  <a16:creationId xmlns:a16="http://schemas.microsoft.com/office/drawing/2014/main" id="{C55324F2-A595-6E77-4724-2D54CC1CB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2420471"/>
              <a:ext cx="2709582" cy="270958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C14458E-EE1F-3EF9-B81F-DAB5414C54B2}"/>
                </a:ext>
              </a:extLst>
            </p:cNvPr>
            <p:cNvSpPr txBox="1"/>
            <p:nvPr/>
          </p:nvSpPr>
          <p:spPr>
            <a:xfrm>
              <a:off x="2609408" y="4535890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0.15*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EDB44F-57C6-00A7-BF25-E8A64F260451}"/>
              </a:ext>
            </a:extLst>
          </p:cNvPr>
          <p:cNvGrpSpPr/>
          <p:nvPr/>
        </p:nvGrpSpPr>
        <p:grpSpPr>
          <a:xfrm>
            <a:off x="3855953" y="1216959"/>
            <a:ext cx="7818053" cy="2709582"/>
            <a:chOff x="5151206" y="1727947"/>
            <a:chExt cx="7818053" cy="2709582"/>
          </a:xfrm>
        </p:grpSpPr>
        <p:pic>
          <p:nvPicPr>
            <p:cNvPr id="14" name="Picture 13" descr="A graph with a blue line&#10;&#10;Description automatically generated">
              <a:extLst>
                <a:ext uri="{FF2B5EF4-FFF2-40B4-BE49-F238E27FC236}">
                  <a16:creationId xmlns:a16="http://schemas.microsoft.com/office/drawing/2014/main" id="{D8894368-7A78-1DC0-7D5E-48658252D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51206" y="1727947"/>
              <a:ext cx="2709582" cy="270958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93DA45C-D49A-9E1C-CFA8-0431EE352937}"/>
                </a:ext>
              </a:extLst>
            </p:cNvPr>
            <p:cNvSpPr txBox="1"/>
            <p:nvPr/>
          </p:nvSpPr>
          <p:spPr>
            <a:xfrm>
              <a:off x="6873259" y="3820847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0.17**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B6428E3-0EA7-75B7-2EDD-3DBEADC55CCE}"/>
              </a:ext>
            </a:extLst>
          </p:cNvPr>
          <p:cNvGrpSpPr/>
          <p:nvPr/>
        </p:nvGrpSpPr>
        <p:grpSpPr>
          <a:xfrm>
            <a:off x="517994" y="4148418"/>
            <a:ext cx="6558147" cy="2709582"/>
            <a:chOff x="517994" y="4148418"/>
            <a:chExt cx="6558147" cy="2709582"/>
          </a:xfrm>
        </p:grpSpPr>
        <p:pic>
          <p:nvPicPr>
            <p:cNvPr id="20" name="Picture 19" descr="A graph with black dots&#10;&#10;Description automatically generated">
              <a:extLst>
                <a:ext uri="{FF2B5EF4-FFF2-40B4-BE49-F238E27FC236}">
                  <a16:creationId xmlns:a16="http://schemas.microsoft.com/office/drawing/2014/main" id="{F0EB2BAE-60D8-0331-48BE-2432D4378E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7994" y="4148418"/>
              <a:ext cx="2709582" cy="270958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5505707-200F-FACD-63C2-BE4F891FD7F2}"/>
                </a:ext>
              </a:extLst>
            </p:cNvPr>
            <p:cNvSpPr txBox="1"/>
            <p:nvPr/>
          </p:nvSpPr>
          <p:spPr>
            <a:xfrm>
              <a:off x="2289202" y="6244272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0.13*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B072196-6FBE-C5AE-7034-5A2865AF37C0}"/>
              </a:ext>
            </a:extLst>
          </p:cNvPr>
          <p:cNvGrpSpPr/>
          <p:nvPr/>
        </p:nvGrpSpPr>
        <p:grpSpPr>
          <a:xfrm>
            <a:off x="3855953" y="4238737"/>
            <a:ext cx="6508992" cy="2528943"/>
            <a:chOff x="3855953" y="4238737"/>
            <a:chExt cx="6508992" cy="2528943"/>
          </a:xfrm>
        </p:grpSpPr>
        <p:pic>
          <p:nvPicPr>
            <p:cNvPr id="26" name="Picture 25" descr="A graph with black dots and blue line&#10;&#10;Description automatically generated">
              <a:extLst>
                <a:ext uri="{FF2B5EF4-FFF2-40B4-BE49-F238E27FC236}">
                  <a16:creationId xmlns:a16="http://schemas.microsoft.com/office/drawing/2014/main" id="{4869D3B0-617B-8FB5-4533-DF177E08A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55953" y="4238737"/>
              <a:ext cx="2709582" cy="2528943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EEDB167-DAC4-55AA-8FC3-718FA75DA89E}"/>
                </a:ext>
              </a:extLst>
            </p:cNvPr>
            <p:cNvSpPr txBox="1"/>
            <p:nvPr/>
          </p:nvSpPr>
          <p:spPr>
            <a:xfrm>
              <a:off x="5578006" y="6181681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0.12*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63CA13A-B2EE-4D65-67E1-EC231675BE93}"/>
              </a:ext>
            </a:extLst>
          </p:cNvPr>
          <p:cNvSpPr txBox="1"/>
          <p:nvPr/>
        </p:nvSpPr>
        <p:spPr>
          <a:xfrm>
            <a:off x="3048000" y="85240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734B1A-3F1C-245D-18F0-5B7AC4407FCE}"/>
              </a:ext>
            </a:extLst>
          </p:cNvPr>
          <p:cNvSpPr txBox="1"/>
          <p:nvPr/>
        </p:nvSpPr>
        <p:spPr>
          <a:xfrm>
            <a:off x="3048000" y="387284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2</a:t>
            </a:r>
          </a:p>
        </p:txBody>
      </p:sp>
    </p:spTree>
    <p:extLst>
      <p:ext uri="{BB962C8B-B14F-4D97-AF65-F5344CB8AC3E}">
        <p14:creationId xmlns:p14="http://schemas.microsoft.com/office/powerpoint/2010/main" val="3900803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B2CE0-EDFF-4F9C-0961-9AD3EC44D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23" y="0"/>
            <a:ext cx="10913533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Correlation matrices for ELA + music measures 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AFBDDA-037C-2015-C51F-DCE5655D6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832"/>
            <a:ext cx="6386336" cy="63863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65447AE-7280-D081-6B18-506FA040E8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78" b="12960"/>
          <a:stretch/>
        </p:blipFill>
        <p:spPr>
          <a:xfrm>
            <a:off x="6254659" y="1655766"/>
            <a:ext cx="5808173" cy="41215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F23771-B655-6CFB-A610-9A1ADDFC2EA6}"/>
              </a:ext>
            </a:extLst>
          </p:cNvPr>
          <p:cNvSpPr txBox="1"/>
          <p:nvPr/>
        </p:nvSpPr>
        <p:spPr>
          <a:xfrm>
            <a:off x="1231900" y="128919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FE3815-B385-0C92-F53A-18449DF5CE5D}"/>
              </a:ext>
            </a:extLst>
          </p:cNvPr>
          <p:cNvSpPr txBox="1"/>
          <p:nvPr/>
        </p:nvSpPr>
        <p:spPr>
          <a:xfrm>
            <a:off x="7027984" y="11871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2</a:t>
            </a:r>
          </a:p>
        </p:txBody>
      </p:sp>
    </p:spTree>
    <p:extLst>
      <p:ext uri="{BB962C8B-B14F-4D97-AF65-F5344CB8AC3E}">
        <p14:creationId xmlns:p14="http://schemas.microsoft.com/office/powerpoint/2010/main" val="1217206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B58B9-412E-B46D-88D1-39CBCC17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71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Absorption related to both healthy + unhealthy music usage, but more strongly associated with healthy music usage across both studies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FE3D4E-0931-E804-3E60-EFF529CA6E52}"/>
              </a:ext>
            </a:extLst>
          </p:cNvPr>
          <p:cNvSpPr txBox="1"/>
          <p:nvPr/>
        </p:nvSpPr>
        <p:spPr>
          <a:xfrm>
            <a:off x="8140700" y="12536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28BA72-AC4A-8FBB-7785-1A43D75CF1F4}"/>
              </a:ext>
            </a:extLst>
          </p:cNvPr>
          <p:cNvSpPr txBox="1"/>
          <p:nvPr/>
        </p:nvSpPr>
        <p:spPr>
          <a:xfrm>
            <a:off x="2374900" y="12536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1</a:t>
            </a:r>
          </a:p>
        </p:txBody>
      </p:sp>
      <p:pic>
        <p:nvPicPr>
          <p:cNvPr id="7" name="Picture 6" descr="A graph of a music score&#10;&#10;Description automatically generated with medium confidence">
            <a:extLst>
              <a:ext uri="{FF2B5EF4-FFF2-40B4-BE49-F238E27FC236}">
                <a16:creationId xmlns:a16="http://schemas.microsoft.com/office/drawing/2014/main" id="{993C3E30-517E-1589-0036-0F4D3EA06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609" y="1690688"/>
            <a:ext cx="5054600" cy="5054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13D8B4-C6EB-18E4-3C68-80155E9E7E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6399" y="1690688"/>
            <a:ext cx="5054601" cy="5054601"/>
          </a:xfrm>
          <a:prstGeom prst="rect">
            <a:avLst/>
          </a:prstGeom>
        </p:spPr>
      </p:pic>
      <p:pic>
        <p:nvPicPr>
          <p:cNvPr id="11" name="Picture 10" descr="A graph with text on it&#10;&#10;Description automatically generated">
            <a:extLst>
              <a:ext uri="{FF2B5EF4-FFF2-40B4-BE49-F238E27FC236}">
                <a16:creationId xmlns:a16="http://schemas.microsoft.com/office/drawing/2014/main" id="{6303C63D-E044-B7FD-C26A-4683BC99CE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599" t="4957" r="46716" b="88628"/>
          <a:stretch/>
        </p:blipFill>
        <p:spPr>
          <a:xfrm>
            <a:off x="2145144" y="2964873"/>
            <a:ext cx="1006890" cy="297873"/>
          </a:xfrm>
          <a:prstGeom prst="rect">
            <a:avLst/>
          </a:prstGeom>
        </p:spPr>
      </p:pic>
      <p:pic>
        <p:nvPicPr>
          <p:cNvPr id="15" name="Picture 14" descr="A graph with text on it&#10;&#10;Description automatically generated">
            <a:extLst>
              <a:ext uri="{FF2B5EF4-FFF2-40B4-BE49-F238E27FC236}">
                <a16:creationId xmlns:a16="http://schemas.microsoft.com/office/drawing/2014/main" id="{46834C41-D32A-7A24-DE42-5A6B579E56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769" t="82736" r="41124" b="6864"/>
          <a:stretch/>
        </p:blipFill>
        <p:spPr>
          <a:xfrm>
            <a:off x="3326330" y="5167312"/>
            <a:ext cx="1103659" cy="51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975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B92B0-B777-087E-FF15-B5A5D74CD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4991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Absorption positively related to resilience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EA9805-79A4-B1A6-AC97-03B2E117888E}"/>
              </a:ext>
            </a:extLst>
          </p:cNvPr>
          <p:cNvSpPr txBox="1"/>
          <p:nvPr/>
        </p:nvSpPr>
        <p:spPr>
          <a:xfrm>
            <a:off x="2432741" y="146753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1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A5BBFC-E186-2947-0ECC-C1C93285E610}"/>
              </a:ext>
            </a:extLst>
          </p:cNvPr>
          <p:cNvGrpSpPr/>
          <p:nvPr/>
        </p:nvGrpSpPr>
        <p:grpSpPr>
          <a:xfrm>
            <a:off x="739254" y="1992574"/>
            <a:ext cx="7789487" cy="4090916"/>
            <a:chOff x="739254" y="1992574"/>
            <a:chExt cx="7789487" cy="409091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3BE41ED-834C-E276-A429-E3B418D47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739254" y="1992574"/>
              <a:ext cx="4090916" cy="409091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AC1938-98D9-00AB-FC9F-480883F7D61E}"/>
                </a:ext>
              </a:extLst>
            </p:cNvPr>
            <p:cNvSpPr txBox="1"/>
            <p:nvPr/>
          </p:nvSpPr>
          <p:spPr>
            <a:xfrm>
              <a:off x="3741802" y="5350870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0.15*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9D744A-6D64-D7A2-0F48-FB68E02842A9}"/>
              </a:ext>
            </a:extLst>
          </p:cNvPr>
          <p:cNvGrpSpPr/>
          <p:nvPr/>
        </p:nvGrpSpPr>
        <p:grpSpPr>
          <a:xfrm>
            <a:off x="6483282" y="1992573"/>
            <a:ext cx="7823895" cy="4090917"/>
            <a:chOff x="6483282" y="1992573"/>
            <a:chExt cx="7823895" cy="409091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A89B76-5848-267F-282F-8C7D81123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6483282" y="1992573"/>
              <a:ext cx="4090917" cy="409091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7FCC9E-FE46-F4B4-A578-EBF1282DC4A7}"/>
                </a:ext>
              </a:extLst>
            </p:cNvPr>
            <p:cNvSpPr txBox="1"/>
            <p:nvPr/>
          </p:nvSpPr>
          <p:spPr>
            <a:xfrm>
              <a:off x="9520238" y="5350870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0.13*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4CE749E-3897-71A8-A98F-E71AA3F6B632}"/>
              </a:ext>
            </a:extLst>
          </p:cNvPr>
          <p:cNvSpPr txBox="1"/>
          <p:nvPr/>
        </p:nvSpPr>
        <p:spPr>
          <a:xfrm>
            <a:off x="8305800" y="146753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2</a:t>
            </a:r>
          </a:p>
        </p:txBody>
      </p:sp>
    </p:spTree>
    <p:extLst>
      <p:ext uri="{BB962C8B-B14F-4D97-AF65-F5344CB8AC3E}">
        <p14:creationId xmlns:p14="http://schemas.microsoft.com/office/powerpoint/2010/main" val="885908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656BC-346A-FC20-1BDB-EC620C4B5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6342"/>
            <a:ext cx="10515600" cy="1325563"/>
          </a:xfrm>
        </p:spPr>
        <p:txBody>
          <a:bodyPr/>
          <a:lstStyle/>
          <a:p>
            <a:r>
              <a:rPr lang="en-US" dirty="0"/>
              <a:t>AIMS relates to music usage for escapism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2AEB66B-201A-04E5-7206-6A9EB6955F4F}"/>
              </a:ext>
            </a:extLst>
          </p:cNvPr>
          <p:cNvGrpSpPr/>
          <p:nvPr/>
        </p:nvGrpSpPr>
        <p:grpSpPr>
          <a:xfrm>
            <a:off x="241858" y="1499046"/>
            <a:ext cx="7263645" cy="3698810"/>
            <a:chOff x="172279" y="1491906"/>
            <a:chExt cx="7263645" cy="36988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97A5EC-CA7E-B608-A087-375DF0FD2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172279" y="1491906"/>
              <a:ext cx="3698810" cy="36988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C9DC72-0D2B-DCC2-621D-AB2B65CBC819}"/>
                </a:ext>
              </a:extLst>
            </p:cNvPr>
            <p:cNvSpPr txBox="1"/>
            <p:nvPr/>
          </p:nvSpPr>
          <p:spPr>
            <a:xfrm>
              <a:off x="2648985" y="4440171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0.68***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A78924B-8636-3B79-621D-FDA469DFC726}"/>
              </a:ext>
            </a:extLst>
          </p:cNvPr>
          <p:cNvGrpSpPr/>
          <p:nvPr/>
        </p:nvGrpSpPr>
        <p:grpSpPr>
          <a:xfrm>
            <a:off x="4210877" y="1579595"/>
            <a:ext cx="7215810" cy="3698810"/>
            <a:chOff x="4031975" y="1579595"/>
            <a:chExt cx="7215810" cy="369881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BE6DBAB-1C3F-1692-E076-DF02434A1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4031975" y="1579595"/>
              <a:ext cx="3698810" cy="369881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32BD63-760F-B799-C29F-1FE1D23AFE55}"/>
                </a:ext>
              </a:extLst>
            </p:cNvPr>
            <p:cNvSpPr txBox="1"/>
            <p:nvPr/>
          </p:nvSpPr>
          <p:spPr>
            <a:xfrm>
              <a:off x="6460846" y="4440171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0.63***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7A583A1-21C7-7DE6-637E-FD36F99E793E}"/>
              </a:ext>
            </a:extLst>
          </p:cNvPr>
          <p:cNvGrpSpPr/>
          <p:nvPr/>
        </p:nvGrpSpPr>
        <p:grpSpPr>
          <a:xfrm>
            <a:off x="8204960" y="1579595"/>
            <a:ext cx="7389536" cy="3698810"/>
            <a:chOff x="8026058" y="1579595"/>
            <a:chExt cx="7389536" cy="3698810"/>
          </a:xfrm>
        </p:grpSpPr>
        <p:pic>
          <p:nvPicPr>
            <p:cNvPr id="15" name="Picture 14" descr="A graph of a self-suscesophilism&#10;&#10;Description automatically generated">
              <a:extLst>
                <a:ext uri="{FF2B5EF4-FFF2-40B4-BE49-F238E27FC236}">
                  <a16:creationId xmlns:a16="http://schemas.microsoft.com/office/drawing/2014/main" id="{3B0F92E9-6511-5FCE-8DF4-E676C885C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26058" y="1579595"/>
              <a:ext cx="3698810" cy="369881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4E7DE2-E6BB-A29F-EDF5-1419FB352222}"/>
                </a:ext>
              </a:extLst>
            </p:cNvPr>
            <p:cNvSpPr txBox="1"/>
            <p:nvPr/>
          </p:nvSpPr>
          <p:spPr>
            <a:xfrm>
              <a:off x="10628655" y="4440171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0.45***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516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B6AF2-39E9-2C47-4F08-6C9F8B21B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 related more strongly to self expansion than self suppression</a:t>
            </a:r>
          </a:p>
        </p:txBody>
      </p:sp>
      <p:pic>
        <p:nvPicPr>
          <p:cNvPr id="7" name="Picture 6" descr="A graph of a number of points&#10;&#10;Description automatically generated with medium confidence">
            <a:extLst>
              <a:ext uri="{FF2B5EF4-FFF2-40B4-BE49-F238E27FC236}">
                <a16:creationId xmlns:a16="http://schemas.microsoft.com/office/drawing/2014/main" id="{60E3991D-3776-D806-0295-89C38E2F6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1967948"/>
            <a:ext cx="4661452" cy="4661452"/>
          </a:xfrm>
          <a:prstGeom prst="rect">
            <a:avLst/>
          </a:prstGeom>
        </p:spPr>
      </p:pic>
      <p:pic>
        <p:nvPicPr>
          <p:cNvPr id="9" name="Picture 8" descr="A graph with text on it&#10;&#10;Description automatically generated">
            <a:extLst>
              <a:ext uri="{FF2B5EF4-FFF2-40B4-BE49-F238E27FC236}">
                <a16:creationId xmlns:a16="http://schemas.microsoft.com/office/drawing/2014/main" id="{BF6E86E3-EF7B-BAC9-98C8-403EFC10A3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43" t="4954" r="45718" b="87902"/>
          <a:stretch/>
        </p:blipFill>
        <p:spPr>
          <a:xfrm>
            <a:off x="3616187" y="2424235"/>
            <a:ext cx="1465017" cy="378600"/>
          </a:xfrm>
          <a:prstGeom prst="rect">
            <a:avLst/>
          </a:prstGeom>
        </p:spPr>
      </p:pic>
      <p:pic>
        <p:nvPicPr>
          <p:cNvPr id="10" name="Picture 9" descr="A graph with text on it&#10;&#10;Description automatically generated">
            <a:extLst>
              <a:ext uri="{FF2B5EF4-FFF2-40B4-BE49-F238E27FC236}">
                <a16:creationId xmlns:a16="http://schemas.microsoft.com/office/drawing/2014/main" id="{52D8226E-263A-A346-A798-A24ECC8198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53" t="83524" r="38743" b="10265"/>
          <a:stretch/>
        </p:blipFill>
        <p:spPr>
          <a:xfrm>
            <a:off x="6496879" y="5240545"/>
            <a:ext cx="1526827" cy="28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610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1850</TotalTime>
  <Words>347</Words>
  <Application>Microsoft Macintosh PowerPoint</Application>
  <PresentationFormat>Widescreen</PresentationFormat>
  <Paragraphs>50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AIMS Paper Figures</vt:lpstr>
      <vt:lpstr>Results Outline</vt:lpstr>
      <vt:lpstr>ELA &amp; Mental Health Outcomes Table</vt:lpstr>
      <vt:lpstr>ELA &amp; Absorption Correlations</vt:lpstr>
      <vt:lpstr>Correlation matrices for ELA + music measures  </vt:lpstr>
      <vt:lpstr>Absorption related to both healthy + unhealthy music usage, but more strongly associated with healthy music usage across both studies</vt:lpstr>
      <vt:lpstr>Absorption positively related to resilience</vt:lpstr>
      <vt:lpstr>AIMS relates to music usage for escapism</vt:lpstr>
      <vt:lpstr>AIMS related more strongly to self expansion than self suppression</vt:lpstr>
      <vt:lpstr>Absorption into music best explains music usage for escapism scores above and beyond other music reward sensitivity measures</vt:lpstr>
      <vt:lpstr>Absorption mediates the relationship between CHAOS and resilience</vt:lpstr>
      <vt:lpstr>No mediation between CHAOS, AIMS, &amp; STAI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AIMS Paper Figures</dc:title>
  <dc:creator>Nicholas Kathios</dc:creator>
  <cp:lastModifiedBy>Nicholas Kathios</cp:lastModifiedBy>
  <cp:revision>13</cp:revision>
  <dcterms:created xsi:type="dcterms:W3CDTF">2023-09-28T02:41:43Z</dcterms:created>
  <dcterms:modified xsi:type="dcterms:W3CDTF">2023-11-14T14:13:43Z</dcterms:modified>
</cp:coreProperties>
</file>

<file path=docProps/thumbnail.jpeg>
</file>